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70" r:id="rId4"/>
    <p:sldId id="271" r:id="rId5"/>
    <p:sldId id="266" r:id="rId6"/>
    <p:sldId id="278" r:id="rId7"/>
    <p:sldId id="288" r:id="rId8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B200"/>
    <a:srgbClr val="FFC91D"/>
    <a:srgbClr val="9F60CE"/>
    <a:srgbClr val="B889DB"/>
    <a:srgbClr val="9933FF"/>
    <a:srgbClr val="15A0AF"/>
    <a:srgbClr val="45D9E9"/>
    <a:srgbClr val="EB7525"/>
    <a:srgbClr val="1D9A78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79BDD-6F96-4615-AE00-0F3DC1012AD1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967E6-90C1-4D15-A8E7-C9388ADD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608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9A665545-BA2D-4D80-A7C8-FD50693BB21D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A124AF89-C103-4D50-8487-28AE6B6B87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29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4AF89-C103-4D50-8487-28AE6B6B87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29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6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4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95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7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70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0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87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1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7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51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7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62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8963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  <a:t>IS457</a:t>
            </a:r>
            <a:b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</a:br>
            <a: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  <a:t>Mobile Applications</a:t>
            </a:r>
            <a:endParaRPr lang="en-GB" sz="5400" b="1" dirty="0">
              <a:latin typeface="Perpetua" panose="02020502060401020303" pitchFamily="18" charset="0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05807"/>
            <a:ext cx="9144000" cy="1002525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Perpetua" panose="02020502060401020303" pitchFamily="18" charset="0"/>
              </a:rPr>
              <a:t>Lecture 3</a:t>
            </a:r>
          </a:p>
          <a:p>
            <a:r>
              <a:rPr lang="en-GB" sz="2800" b="1" dirty="0" smtClean="0">
                <a:latin typeface="Perpetua" panose="02020502060401020303" pitchFamily="18" charset="0"/>
              </a:rPr>
              <a:t>Mobile Programming- Android Studio</a:t>
            </a:r>
            <a:endParaRPr lang="en-GB" sz="2800" b="1" dirty="0">
              <a:latin typeface="Perpetua" panose="02020502060401020303" pitchFamily="18" charset="0"/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Related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53" r="9882"/>
          <a:stretch/>
        </p:blipFill>
        <p:spPr bwMode="auto">
          <a:xfrm>
            <a:off x="8999621" y="3154848"/>
            <a:ext cx="1992430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5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Android Studio </a:t>
            </a:r>
            <a:endParaRPr lang="en-GB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Java Eclipse was the </a:t>
            </a:r>
            <a:r>
              <a:rPr lang="en-GB" dirty="0">
                <a:latin typeface="Perpetua" panose="02020502060401020303" pitchFamily="18" charset="0"/>
              </a:rPr>
              <a:t>programming language</a:t>
            </a:r>
            <a:r>
              <a:rPr lang="en-GB" dirty="0" smtClean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to build </a:t>
            </a:r>
            <a:r>
              <a:rPr lang="en-GB" dirty="0" smtClean="0">
                <a:latin typeface="Perpetua" panose="02020502060401020303" pitchFamily="18" charset="0"/>
              </a:rPr>
              <a:t>applications. 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In </a:t>
            </a:r>
            <a:r>
              <a:rPr lang="en-GB" dirty="0">
                <a:latin typeface="Perpetua" panose="02020502060401020303" pitchFamily="18" charset="0"/>
              </a:rPr>
              <a:t>May 2013, it was announced at the </a:t>
            </a:r>
            <a:r>
              <a:rPr lang="en-GB" dirty="0" smtClean="0">
                <a:latin typeface="Perpetua" panose="02020502060401020303" pitchFamily="18" charset="0"/>
              </a:rPr>
              <a:t>Google I/O </a:t>
            </a:r>
            <a:r>
              <a:rPr lang="en-GB" dirty="0">
                <a:latin typeface="Perpetua" panose="02020502060401020303" pitchFamily="18" charset="0"/>
              </a:rPr>
              <a:t>conference of 2013 that Google had bought Android Studio. </a:t>
            </a: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Android </a:t>
            </a:r>
            <a:r>
              <a:rPr lang="en-GB" dirty="0">
                <a:latin typeface="Perpetua" panose="02020502060401020303" pitchFamily="18" charset="0"/>
              </a:rPr>
              <a:t>Studio is </a:t>
            </a:r>
            <a:r>
              <a:rPr lang="en-GB" dirty="0" smtClean="0">
                <a:latin typeface="Perpetua" panose="02020502060401020303" pitchFamily="18" charset="0"/>
              </a:rPr>
              <a:t>the official </a:t>
            </a:r>
            <a:r>
              <a:rPr lang="en-GB" dirty="0">
                <a:latin typeface="Perpetua" panose="02020502060401020303" pitchFamily="18" charset="0"/>
              </a:rPr>
              <a:t>IDE </a:t>
            </a:r>
            <a:r>
              <a:rPr lang="en-GB" dirty="0" smtClean="0">
                <a:latin typeface="Perpetua" panose="02020502060401020303" pitchFamily="18" charset="0"/>
              </a:rPr>
              <a:t> and </a:t>
            </a:r>
            <a:r>
              <a:rPr lang="en-GB" dirty="0">
                <a:latin typeface="Perpetua" panose="02020502060401020303" pitchFamily="18" charset="0"/>
              </a:rPr>
              <a:t>specialized </a:t>
            </a:r>
            <a:r>
              <a:rPr lang="en-GB" dirty="0" smtClean="0">
                <a:latin typeface="Perpetua" panose="02020502060401020303" pitchFamily="18" charset="0"/>
              </a:rPr>
              <a:t>for </a:t>
            </a:r>
            <a:r>
              <a:rPr lang="en-GB" dirty="0">
                <a:latin typeface="Perpetua" panose="02020502060401020303" pitchFamily="18" charset="0"/>
              </a:rPr>
              <a:t>Android application </a:t>
            </a:r>
            <a:r>
              <a:rPr lang="en-GB" dirty="0" smtClean="0">
                <a:latin typeface="Perpetua" panose="02020502060401020303" pitchFamily="18" charset="0"/>
              </a:rPr>
              <a:t>development. </a:t>
            </a:r>
          </a:p>
          <a:p>
            <a:endParaRPr lang="en-GB" dirty="0" smtClean="0"/>
          </a:p>
        </p:txBody>
      </p:sp>
      <p:pic>
        <p:nvPicPr>
          <p:cNvPr id="1026" name="Picture 2" descr="Image result for android eclipse vs android stud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461" y="3715352"/>
            <a:ext cx="3634339" cy="227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823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Framework Capabilities and Add-Ons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Tailored to mobile 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apps</a:t>
            </a:r>
          </a:p>
          <a:p>
            <a:endParaRPr lang="en-GB" sz="1200" b="1" i="1" dirty="0">
              <a:latin typeface="Perpetua" panose="02020502060401020303" pitchFamily="18" charset="0"/>
            </a:endParaRP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Built-in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services:</a:t>
            </a:r>
          </a:p>
          <a:p>
            <a:pPr lvl="1"/>
            <a:r>
              <a:rPr lang="en-GB" dirty="0" smtClean="0">
                <a:latin typeface="Perpetua" panose="02020502060401020303" pitchFamily="18" charset="0"/>
              </a:rPr>
              <a:t>GUI, OS </a:t>
            </a:r>
            <a:r>
              <a:rPr lang="en-GB" dirty="0">
                <a:latin typeface="Perpetua" panose="02020502060401020303" pitchFamily="18" charset="0"/>
              </a:rPr>
              <a:t>services (file I/O, threads, device management</a:t>
            </a:r>
            <a:r>
              <a:rPr lang="en-GB" dirty="0" smtClean="0">
                <a:latin typeface="Perpetua" panose="02020502060401020303" pitchFamily="18" charset="0"/>
              </a:rPr>
              <a:t>), Graphics, Device, access </a:t>
            </a:r>
            <a:r>
              <a:rPr lang="en-GB" dirty="0">
                <a:latin typeface="Perpetua" panose="02020502060401020303" pitchFamily="18" charset="0"/>
              </a:rPr>
              <a:t>(GPS, camera, music and video players, sensors</a:t>
            </a:r>
            <a:r>
              <a:rPr lang="en-GB" dirty="0" smtClean="0">
                <a:latin typeface="Perpetua" panose="02020502060401020303" pitchFamily="18" charset="0"/>
              </a:rPr>
              <a:t>), Web services, Networking, </a:t>
            </a:r>
            <a:r>
              <a:rPr lang="en-GB" dirty="0">
                <a:latin typeface="Perpetua" panose="02020502060401020303" pitchFamily="18" charset="0"/>
              </a:rPr>
              <a:t>XML </a:t>
            </a:r>
            <a:r>
              <a:rPr lang="en-GB" dirty="0" smtClean="0">
                <a:latin typeface="Perpetua" panose="02020502060401020303" pitchFamily="18" charset="0"/>
              </a:rPr>
              <a:t>processing, Standard </a:t>
            </a:r>
            <a:r>
              <a:rPr lang="en-GB" dirty="0">
                <a:latin typeface="Perpetua" panose="02020502060401020303" pitchFamily="18" charset="0"/>
              </a:rPr>
              <a:t>language </a:t>
            </a:r>
            <a:r>
              <a:rPr lang="en-GB" dirty="0" smtClean="0">
                <a:latin typeface="Perpetua" panose="02020502060401020303" pitchFamily="18" charset="0"/>
              </a:rPr>
              <a:t>libraries. </a:t>
            </a:r>
          </a:p>
          <a:p>
            <a:endParaRPr lang="en-GB" sz="1200" b="1" i="1" dirty="0" smtClean="0">
              <a:latin typeface="Perpetua" panose="02020502060401020303" pitchFamily="18" charset="0"/>
            </a:endParaRP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Add-ons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:</a:t>
            </a:r>
          </a:p>
          <a:p>
            <a:pPr lvl="1"/>
            <a:r>
              <a:rPr lang="en-GB" dirty="0" smtClean="0">
                <a:latin typeface="Perpetua" panose="02020502060401020303" pitchFamily="18" charset="0"/>
              </a:rPr>
              <a:t>Maps</a:t>
            </a:r>
            <a:endParaRPr lang="en-GB" dirty="0">
              <a:latin typeface="Perpetua" panose="02020502060401020303" pitchFamily="18" charset="0"/>
            </a:endParaRPr>
          </a:p>
          <a:p>
            <a:pPr lvl="1"/>
            <a:r>
              <a:rPr lang="en-GB" dirty="0" smtClean="0">
                <a:latin typeface="Perpetua" panose="02020502060401020303" pitchFamily="18" charset="0"/>
              </a:rPr>
              <a:t>Database </a:t>
            </a:r>
            <a:r>
              <a:rPr lang="en-GB" dirty="0">
                <a:latin typeface="Perpetua" panose="02020502060401020303" pitchFamily="18" charset="0"/>
              </a:rPr>
              <a:t>support (SQLite)</a:t>
            </a:r>
          </a:p>
          <a:p>
            <a:pPr lvl="1"/>
            <a:r>
              <a:rPr lang="en-GB" dirty="0" err="1" smtClean="0">
                <a:latin typeface="Perpetua" panose="02020502060401020303" pitchFamily="18" charset="0"/>
              </a:rPr>
              <a:t>WebKit</a:t>
            </a:r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6" name="Picture 5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975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Android Studio Project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Activity:</a:t>
            </a:r>
            <a:r>
              <a:rPr lang="en-GB" b="1" dirty="0">
                <a:latin typeface="Perpetua" panose="02020502060401020303" pitchFamily="18" charset="0"/>
              </a:rPr>
              <a:t> </a:t>
            </a:r>
            <a:r>
              <a:rPr lang="en-GB" dirty="0" smtClean="0">
                <a:latin typeface="Perpetua" panose="02020502060401020303" pitchFamily="18" charset="0"/>
              </a:rPr>
              <a:t>a </a:t>
            </a:r>
            <a:r>
              <a:rPr lang="en-GB" dirty="0">
                <a:latin typeface="Perpetua" panose="02020502060401020303" pitchFamily="18" charset="0"/>
              </a:rPr>
              <a:t>“single screen” that’s visible to user</a:t>
            </a:r>
          </a:p>
          <a:p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Service</a:t>
            </a:r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:</a:t>
            </a:r>
            <a:r>
              <a:rPr lang="en-GB" b="1" dirty="0">
                <a:latin typeface="Perpetua" panose="02020502060401020303" pitchFamily="18" charset="0"/>
              </a:rPr>
              <a:t> </a:t>
            </a:r>
            <a:r>
              <a:rPr lang="en-GB" dirty="0" smtClean="0">
                <a:latin typeface="Perpetua" panose="02020502060401020303" pitchFamily="18" charset="0"/>
              </a:rPr>
              <a:t>long-running </a:t>
            </a:r>
            <a:r>
              <a:rPr lang="en-GB" dirty="0">
                <a:latin typeface="Perpetua" panose="02020502060401020303" pitchFamily="18" charset="0"/>
              </a:rPr>
              <a:t>background “part” of </a:t>
            </a:r>
            <a:r>
              <a:rPr lang="en-GB" dirty="0" smtClean="0">
                <a:latin typeface="Perpetua" panose="02020502060401020303" pitchFamily="18" charset="0"/>
              </a:rPr>
              <a:t>app. </a:t>
            </a:r>
            <a:endParaRPr lang="en-GB" dirty="0">
              <a:latin typeface="Perpetua" panose="02020502060401020303" pitchFamily="18" charset="0"/>
            </a:endParaRPr>
          </a:p>
          <a:p>
            <a:r>
              <a:rPr lang="en-GB" b="1" dirty="0" err="1" smtClean="0">
                <a:solidFill>
                  <a:srgbClr val="0070C0"/>
                </a:solidFill>
                <a:latin typeface="Perpetua" panose="02020502060401020303" pitchFamily="18" charset="0"/>
              </a:rPr>
              <a:t>ContentProvider</a:t>
            </a:r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:</a:t>
            </a:r>
            <a:r>
              <a:rPr lang="en-GB" b="1" dirty="0">
                <a:latin typeface="Perpetua" panose="02020502060401020303" pitchFamily="18" charset="0"/>
              </a:rPr>
              <a:t> </a:t>
            </a:r>
            <a:r>
              <a:rPr lang="en-GB" dirty="0" smtClean="0">
                <a:latin typeface="Perpetua" panose="02020502060401020303" pitchFamily="18" charset="0"/>
              </a:rPr>
              <a:t>manages </a:t>
            </a:r>
            <a:r>
              <a:rPr lang="en-GB" dirty="0">
                <a:latin typeface="Perpetua" panose="02020502060401020303" pitchFamily="18" charset="0"/>
              </a:rPr>
              <a:t>app data (usually stored </a:t>
            </a:r>
            <a:r>
              <a:rPr lang="en-GB" dirty="0" smtClean="0">
                <a:latin typeface="Perpetua" panose="02020502060401020303" pitchFamily="18" charset="0"/>
              </a:rPr>
              <a:t>in database</a:t>
            </a:r>
            <a:r>
              <a:rPr lang="en-GB" dirty="0">
                <a:latin typeface="Perpetua" panose="02020502060401020303" pitchFamily="18" charset="0"/>
              </a:rPr>
              <a:t>) and data </a:t>
            </a:r>
            <a:r>
              <a:rPr lang="en-GB" dirty="0" smtClean="0">
                <a:latin typeface="Perpetua" panose="02020502060401020303" pitchFamily="18" charset="0"/>
              </a:rPr>
              <a:t>				  access for queries.</a:t>
            </a:r>
            <a:endParaRPr lang="en-GB" dirty="0">
              <a:latin typeface="Perpetua" panose="02020502060401020303" pitchFamily="18" charset="0"/>
            </a:endParaRPr>
          </a:p>
          <a:p>
            <a:r>
              <a:rPr lang="en-GB" b="1" dirty="0" err="1" smtClean="0">
                <a:solidFill>
                  <a:srgbClr val="0070C0"/>
                </a:solidFill>
                <a:latin typeface="Perpetua" panose="02020502060401020303" pitchFamily="18" charset="0"/>
              </a:rPr>
              <a:t>BroadcastReceiver</a:t>
            </a:r>
            <a:r>
              <a:rPr lang="en-GB" dirty="0">
                <a:solidFill>
                  <a:srgbClr val="0070C0"/>
                </a:solidFill>
                <a:latin typeface="Perpetua" panose="02020502060401020303" pitchFamily="18" charset="0"/>
              </a:rPr>
              <a:t>:</a:t>
            </a:r>
            <a:r>
              <a:rPr lang="en-GB" dirty="0">
                <a:latin typeface="Perpetua" panose="02020502060401020303" pitchFamily="18" charset="0"/>
              </a:rPr>
              <a:t> </a:t>
            </a:r>
            <a:r>
              <a:rPr lang="en-GB" dirty="0" smtClean="0">
                <a:latin typeface="Perpetua" panose="02020502060401020303" pitchFamily="18" charset="0"/>
              </a:rPr>
              <a:t>component </a:t>
            </a:r>
            <a:r>
              <a:rPr lang="en-GB" dirty="0">
                <a:latin typeface="Perpetua" panose="02020502060401020303" pitchFamily="18" charset="0"/>
              </a:rPr>
              <a:t>that listens for </a:t>
            </a:r>
            <a:r>
              <a:rPr lang="en-GB" dirty="0" smtClean="0">
                <a:latin typeface="Perpetua" panose="02020502060401020303" pitchFamily="18" charset="0"/>
              </a:rPr>
              <a:t>particular Android </a:t>
            </a:r>
            <a:r>
              <a:rPr lang="en-GB" dirty="0">
                <a:latin typeface="Perpetua" panose="02020502060401020303" pitchFamily="18" charset="0"/>
              </a:rPr>
              <a:t>system </a:t>
            </a:r>
            <a:r>
              <a:rPr lang="en-GB" dirty="0" smtClean="0">
                <a:latin typeface="Perpetua" panose="02020502060401020303" pitchFamily="18" charset="0"/>
              </a:rPr>
              <a:t>				      “</a:t>
            </a:r>
            <a:r>
              <a:rPr lang="en-GB" dirty="0">
                <a:latin typeface="Perpetua" panose="02020502060401020303" pitchFamily="18" charset="0"/>
              </a:rPr>
              <a:t>events”, e.g., “found wireless device</a:t>
            </a:r>
            <a:r>
              <a:rPr lang="en-GB" dirty="0" smtClean="0">
                <a:latin typeface="Perpetua" panose="02020502060401020303" pitchFamily="18" charset="0"/>
              </a:rPr>
              <a:t>”, and </a:t>
            </a:r>
            <a:r>
              <a:rPr lang="en-GB" dirty="0">
                <a:latin typeface="Perpetua" panose="02020502060401020303" pitchFamily="18" charset="0"/>
              </a:rPr>
              <a:t>responds </a:t>
            </a:r>
            <a:r>
              <a:rPr lang="ar-IQ" dirty="0" smtClean="0">
                <a:latin typeface="Perpetua" panose="02020502060401020303" pitchFamily="18" charset="0"/>
              </a:rPr>
              <a:t>				 </a:t>
            </a:r>
            <a:r>
              <a:rPr lang="en-GB" dirty="0" smtClean="0">
                <a:latin typeface="Perpetua" panose="02020502060401020303" pitchFamily="18" charset="0"/>
              </a:rPr>
              <a:t>     accordingly.</a:t>
            </a:r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6" name="Picture 5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356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338"/>
            <a:ext cx="10515600" cy="1325563"/>
          </a:xfrm>
        </p:spPr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Android Activity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>
                <a:latin typeface="Perpetua" panose="02020502060401020303" pitchFamily="18" charset="0"/>
              </a:rPr>
              <a:t>Android system operation is performed by triggering an </a:t>
            </a:r>
            <a:r>
              <a:rPr lang="en-GB" dirty="0" smtClean="0">
                <a:latin typeface="Perpetua" panose="02020502060401020303" pitchFamily="18" charset="0"/>
              </a:rPr>
              <a:t>Activity</a:t>
            </a:r>
            <a:r>
              <a:rPr lang="en-GB" dirty="0">
                <a:latin typeface="Perpetua" panose="02020502060401020303" pitchFamily="18" charset="0"/>
              </a:rPr>
              <a:t>.</a:t>
            </a:r>
            <a:endParaRPr lang="ar-IQ" dirty="0" smtClean="0"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Single</a:t>
            </a:r>
            <a:r>
              <a:rPr lang="en-GB" dirty="0">
                <a:latin typeface="Perpetua" panose="02020502060401020303" pitchFamily="18" charset="0"/>
              </a:rPr>
              <a:t>, focused thing that the developer can do to create a screen that the users </a:t>
            </a:r>
            <a:r>
              <a:rPr lang="en-GB" dirty="0" smtClean="0">
                <a:latin typeface="Perpetua" panose="02020502060401020303" pitchFamily="18" charset="0"/>
              </a:rPr>
              <a:t>can </a:t>
            </a:r>
            <a:r>
              <a:rPr lang="en-GB" dirty="0">
                <a:latin typeface="Perpetua" panose="02020502060401020303" pitchFamily="18" charset="0"/>
              </a:rPr>
              <a:t>interact </a:t>
            </a:r>
            <a:r>
              <a:rPr lang="en-GB" dirty="0" smtClean="0">
                <a:latin typeface="Perpetua" panose="02020502060401020303" pitchFamily="18" charset="0"/>
              </a:rPr>
              <a:t>with.</a:t>
            </a:r>
            <a:endParaRPr lang="en-GB" dirty="0">
              <a:latin typeface="Perpetua" panose="02020502060401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96663" y="1690901"/>
            <a:ext cx="6480720" cy="34104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6537644" y="2194357"/>
            <a:ext cx="1728192" cy="2520280"/>
            <a:chOff x="1691680" y="2132856"/>
            <a:chExt cx="1728192" cy="2520280"/>
          </a:xfrm>
        </p:grpSpPr>
        <p:sp>
          <p:nvSpPr>
            <p:cNvPr id="14" name="Rectangle 13"/>
            <p:cNvSpPr/>
            <p:nvPr/>
          </p:nvSpPr>
          <p:spPr>
            <a:xfrm>
              <a:off x="1691680" y="2132856"/>
              <a:ext cx="1728192" cy="2520280"/>
            </a:xfrm>
            <a:prstGeom prst="rect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91680" y="227687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Activity</a:t>
              </a:r>
              <a:endParaRPr lang="en-GB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691680" y="2780928"/>
              <a:ext cx="1728192" cy="1872208"/>
            </a:xfrm>
            <a:prstGeom prst="rect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View</a:t>
              </a:r>
              <a:endParaRPr lang="en-GB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40155" y="174862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Application</a:t>
            </a:r>
            <a:endParaRPr lang="en-GB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4557424" y="2194357"/>
            <a:ext cx="1728192" cy="2520280"/>
            <a:chOff x="1691680" y="2132856"/>
            <a:chExt cx="1728192" cy="2520280"/>
          </a:xfrm>
        </p:grpSpPr>
        <p:sp>
          <p:nvSpPr>
            <p:cNvPr id="19" name="Rectangle 18"/>
            <p:cNvSpPr/>
            <p:nvPr/>
          </p:nvSpPr>
          <p:spPr>
            <a:xfrm>
              <a:off x="1691680" y="2132856"/>
              <a:ext cx="1728192" cy="2520280"/>
            </a:xfrm>
            <a:prstGeom prst="rect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91680" y="227687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Activity</a:t>
              </a:r>
              <a:endParaRPr lang="en-GB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691680" y="2780928"/>
              <a:ext cx="1728192" cy="1872208"/>
            </a:xfrm>
            <a:prstGeom prst="rect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View</a:t>
              </a:r>
              <a:endParaRPr lang="en-GB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541200" y="2194357"/>
            <a:ext cx="1728192" cy="2520280"/>
            <a:chOff x="1691680" y="2132856"/>
            <a:chExt cx="1728192" cy="2520280"/>
          </a:xfrm>
        </p:grpSpPr>
        <p:sp>
          <p:nvSpPr>
            <p:cNvPr id="23" name="Rectangle 22"/>
            <p:cNvSpPr/>
            <p:nvPr/>
          </p:nvSpPr>
          <p:spPr>
            <a:xfrm>
              <a:off x="1691680" y="2132856"/>
              <a:ext cx="1728192" cy="2520280"/>
            </a:xfrm>
            <a:prstGeom prst="rect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91680" y="227687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Activity</a:t>
              </a:r>
              <a:endParaRPr lang="en-GB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691680" y="2780928"/>
              <a:ext cx="1728192" cy="1872208"/>
            </a:xfrm>
            <a:prstGeom prst="rect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View</a:t>
              </a:r>
              <a:endParaRPr lang="en-GB" dirty="0"/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28" name="Picture 27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174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Android Manifest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75185"/>
            <a:ext cx="10515600" cy="4351338"/>
          </a:xfrm>
        </p:spPr>
        <p:txBody>
          <a:bodyPr/>
          <a:lstStyle/>
          <a:p>
            <a:r>
              <a:rPr lang="en-GB" dirty="0" smtClean="0">
                <a:latin typeface="Perpetua" panose="02020502060401020303" pitchFamily="18" charset="0"/>
              </a:rPr>
              <a:t>Every app must have AndroidManifest.xml</a:t>
            </a:r>
          </a:p>
          <a:p>
            <a:r>
              <a:rPr lang="en-GB" dirty="0">
                <a:latin typeface="Perpetua" panose="02020502060401020303" pitchFamily="18" charset="0"/>
              </a:rPr>
              <a:t>The manifest file provides essential information about your app to the Android system, which the system must have before it can run any of the app's </a:t>
            </a:r>
            <a:r>
              <a:rPr lang="en-GB" dirty="0" smtClean="0">
                <a:latin typeface="Perpetua" panose="02020502060401020303" pitchFamily="18" charset="0"/>
              </a:rPr>
              <a:t>code.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539" y="2906830"/>
            <a:ext cx="8758989" cy="334713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378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Android Manifest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Perpetua" panose="02020502060401020303" pitchFamily="18" charset="0"/>
              </a:rPr>
              <a:t>The manifest specifies: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App’s </a:t>
            </a:r>
            <a:r>
              <a:rPr lang="en-GB" dirty="0">
                <a:latin typeface="Perpetua" panose="02020502060401020303" pitchFamily="18" charset="0"/>
              </a:rPr>
              <a:t>Activities, Services, etc.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Permissions </a:t>
            </a:r>
            <a:r>
              <a:rPr lang="en-GB" dirty="0">
                <a:latin typeface="Perpetua" panose="02020502060401020303" pitchFamily="18" charset="0"/>
              </a:rPr>
              <a:t>requested by app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Minimum </a:t>
            </a:r>
            <a:r>
              <a:rPr lang="en-GB" dirty="0">
                <a:latin typeface="Perpetua" panose="02020502060401020303" pitchFamily="18" charset="0"/>
              </a:rPr>
              <a:t>API required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External </a:t>
            </a:r>
            <a:r>
              <a:rPr lang="en-GB" dirty="0">
                <a:latin typeface="Perpetua" panose="02020502060401020303" pitchFamily="18" charset="0"/>
              </a:rPr>
              <a:t>libraries to which app is linked, e.g., </a:t>
            </a:r>
            <a:r>
              <a:rPr lang="en-GB" dirty="0" smtClean="0">
                <a:latin typeface="Perpetua" panose="02020502060401020303" pitchFamily="18" charset="0"/>
              </a:rPr>
              <a:t>Google Maps </a:t>
            </a:r>
            <a:r>
              <a:rPr lang="en-GB" dirty="0">
                <a:latin typeface="Perpetua" panose="02020502060401020303" pitchFamily="18" charset="0"/>
              </a:rPr>
              <a:t>library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168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3635</TotalTime>
  <Words>298</Words>
  <Application>Microsoft Office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Andalus</vt:lpstr>
      <vt:lpstr>Arial</vt:lpstr>
      <vt:lpstr>Calibri</vt:lpstr>
      <vt:lpstr>Calibri Light</vt:lpstr>
      <vt:lpstr>Perpetua</vt:lpstr>
      <vt:lpstr>Times New Roman</vt:lpstr>
      <vt:lpstr>Office Theme</vt:lpstr>
      <vt:lpstr>IS457 Mobile Applications</vt:lpstr>
      <vt:lpstr>Android Studio </vt:lpstr>
      <vt:lpstr>Framework Capabilities and Add-Ons</vt:lpstr>
      <vt:lpstr>Android Studio Project Components</vt:lpstr>
      <vt:lpstr>Android Activity</vt:lpstr>
      <vt:lpstr>Android Manifest</vt:lpstr>
      <vt:lpstr>Android Manifest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Applications</dc:title>
  <dc:creator>Z Zainab</dc:creator>
  <cp:lastModifiedBy>Z Zainab</cp:lastModifiedBy>
  <cp:revision>286</cp:revision>
  <cp:lastPrinted>2017-10-08T21:54:01Z</cp:lastPrinted>
  <dcterms:created xsi:type="dcterms:W3CDTF">2017-08-07T18:19:33Z</dcterms:created>
  <dcterms:modified xsi:type="dcterms:W3CDTF">2019-12-15T16:05:06Z</dcterms:modified>
</cp:coreProperties>
</file>